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embeddedFontLst>
    <p:embeddedFont>
      <p:font typeface="Host Grotesk Medium"/>
      <p:regular r:id="rId12"/>
    </p:embeddedFont>
    <p:embeddedFont>
      <p:font typeface="Host Grotesk Medium"/>
      <p:regular r:id="rId13"/>
    </p:embeddedFont>
    <p:embeddedFont>
      <p:font typeface="Host Grotesk Medium"/>
      <p:regular r:id="rId14"/>
    </p:embeddedFont>
    <p:embeddedFont>
      <p:font typeface="Host Grotesk Medium"/>
      <p:regular r:id="rId15"/>
    </p:embeddedFont>
    <p:embeddedFont>
      <p:font typeface="Roboto"/>
      <p:regular r:id="rId16"/>
    </p:embeddedFont>
    <p:embeddedFont>
      <p:font typeface="Roboto"/>
      <p:regular r:id="rId17"/>
    </p:embeddedFont>
    <p:embeddedFont>
      <p:font typeface="Roboto"/>
      <p:regular r:id="rId18"/>
    </p:embeddedFont>
    <p:embeddedFont>
      <p:font typeface="Roboto"/>
      <p:regular r:id="rId1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2" Type="http://schemas.openxmlformats.org/officeDocument/2006/relationships/font" Target="fonts/font1.fntdata"/><Relationship Id="rId13" Type="http://schemas.openxmlformats.org/officeDocument/2006/relationships/font" Target="fonts/font2.fntdata"/><Relationship Id="rId14" Type="http://schemas.openxmlformats.org/officeDocument/2006/relationships/font" Target="fonts/font3.fntdata"/><Relationship Id="rId15" Type="http://schemas.openxmlformats.org/officeDocument/2006/relationships/font" Target="fonts/font4.fntdata"/><Relationship Id="rId16" Type="http://schemas.openxmlformats.org/officeDocument/2006/relationships/font" Target="fonts/font5.fntdata"/><Relationship Id="rId17" Type="http://schemas.openxmlformats.org/officeDocument/2006/relationships/font" Target="fonts/font6.fntdata"/><Relationship Id="rId18" Type="http://schemas.openxmlformats.org/officeDocument/2006/relationships/font" Target="fonts/font7.fntdata"/><Relationship Id="rId19"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slideLayout" Target="../slideLayouts/slideLayout5.xml"/><Relationship Id="rId9"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280190" y="2750582"/>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Customer Shopping Behavior Analysis</a:t>
            </a:r>
            <a:endParaRPr lang="en-US" sz="3900" dirty="0"/>
          </a:p>
        </p:txBody>
      </p:sp>
      <p:sp>
        <p:nvSpPr>
          <p:cNvPr id="4" name="Text 1"/>
          <p:cNvSpPr/>
          <p:nvPr/>
        </p:nvSpPr>
        <p:spPr>
          <a:xfrm>
            <a:off x="6280190" y="4288393"/>
            <a:ext cx="7556421" cy="1190625"/>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This project analyzes customer shopping behavior using transactional data from 3,900 purchases across various product categories. Our goal is to uncover insights into spending patterns, customer segments, product preferences, and subscription behavior to guide strategic business decisions.</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04849"/>
          </a:xfrm>
          <a:prstGeom prst="rect">
            <a:avLst/>
          </a:prstGeom>
        </p:spPr>
      </p:pic>
      <p:sp>
        <p:nvSpPr>
          <p:cNvPr id="3" name="Text 0"/>
          <p:cNvSpPr/>
          <p:nvPr/>
        </p:nvSpPr>
        <p:spPr>
          <a:xfrm>
            <a:off x="793790" y="3158847"/>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Dataset Overview</a:t>
            </a:r>
            <a:endParaRPr lang="en-US" sz="3900" dirty="0"/>
          </a:p>
        </p:txBody>
      </p:sp>
      <p:sp>
        <p:nvSpPr>
          <p:cNvPr id="4" name="Text 1"/>
          <p:cNvSpPr/>
          <p:nvPr/>
        </p:nvSpPr>
        <p:spPr>
          <a:xfrm>
            <a:off x="793790" y="427493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Dataset Scope</a:t>
            </a:r>
            <a:endParaRPr lang="en-US" sz="1950" dirty="0"/>
          </a:p>
        </p:txBody>
      </p:sp>
      <p:sp>
        <p:nvSpPr>
          <p:cNvPr id="5" name="Text 2"/>
          <p:cNvSpPr/>
          <p:nvPr/>
        </p:nvSpPr>
        <p:spPr>
          <a:xfrm>
            <a:off x="793790" y="4783455"/>
            <a:ext cx="6279356" cy="892969"/>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Our analysis covers </a:t>
            </a:r>
            <a:pPr algn="l" indent="0" marL="0">
              <a:lnSpc>
                <a:spcPts val="2300"/>
              </a:lnSpc>
              <a:buNone/>
            </a:pPr>
            <a:r>
              <a:rPr lang="en-US" sz="1550" b="1" dirty="0">
                <a:solidFill>
                  <a:srgbClr val="384653"/>
                </a:solidFill>
                <a:latin typeface="Roboto" pitchFamily="34" charset="0"/>
                <a:ea typeface="Roboto" pitchFamily="34" charset="-122"/>
                <a:cs typeface="Roboto" pitchFamily="34" charset="-120"/>
              </a:rPr>
              <a:t>3,900 customer transactions</a:t>
            </a:r>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 with 18 key features spanning demographics, purchase details, and shopping behavior patterns.</a:t>
            </a:r>
            <a:endParaRPr lang="en-US" sz="1550" dirty="0"/>
          </a:p>
        </p:txBody>
      </p:sp>
      <p:sp>
        <p:nvSpPr>
          <p:cNvPr id="6" name="Text 3"/>
          <p:cNvSpPr/>
          <p:nvPr/>
        </p:nvSpPr>
        <p:spPr>
          <a:xfrm>
            <a:off x="793790" y="5855018"/>
            <a:ext cx="6279356" cy="595313"/>
          </a:xfrm>
          <a:prstGeom prst="rect">
            <a:avLst/>
          </a:prstGeom>
          <a:noFill/>
          <a:ln/>
        </p:spPr>
        <p:txBody>
          <a:bodyPr wrap="squar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Customer demographics (Age, Gender, Location, Subscription Status)</a:t>
            </a:r>
            <a:endParaRPr lang="en-US" sz="1550" dirty="0"/>
          </a:p>
        </p:txBody>
      </p:sp>
      <p:sp>
        <p:nvSpPr>
          <p:cNvPr id="7" name="Text 4"/>
          <p:cNvSpPr/>
          <p:nvPr/>
        </p:nvSpPr>
        <p:spPr>
          <a:xfrm>
            <a:off x="793790" y="6519743"/>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Purchase details (Item, Category, Amount, Season, Size, Color)</a:t>
            </a:r>
            <a:endParaRPr lang="en-US" sz="1550" dirty="0"/>
          </a:p>
        </p:txBody>
      </p:sp>
      <p:sp>
        <p:nvSpPr>
          <p:cNvPr id="8" name="Text 5"/>
          <p:cNvSpPr/>
          <p:nvPr/>
        </p:nvSpPr>
        <p:spPr>
          <a:xfrm>
            <a:off x="793790" y="6886813"/>
            <a:ext cx="6279356" cy="595313"/>
          </a:xfrm>
          <a:prstGeom prst="rect">
            <a:avLst/>
          </a:prstGeom>
          <a:noFill/>
          <a:ln/>
        </p:spPr>
        <p:txBody>
          <a:bodyPr wrap="squar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Shopping behavior (Discounts, Promo Codes, Previous Purchases, Review Ratings)</a:t>
            </a:r>
            <a:endParaRPr lang="en-US" sz="1550" dirty="0"/>
          </a:p>
        </p:txBody>
      </p:sp>
      <p:sp>
        <p:nvSpPr>
          <p:cNvPr id="9" name="Text 6"/>
          <p:cNvSpPr/>
          <p:nvPr/>
        </p:nvSpPr>
        <p:spPr>
          <a:xfrm>
            <a:off x="7564874" y="4274939"/>
            <a:ext cx="2480905" cy="310158"/>
          </a:xfrm>
          <a:prstGeom prst="rect">
            <a:avLst/>
          </a:prstGeom>
          <a:noFill/>
          <a:ln/>
        </p:spPr>
        <p:txBody>
          <a:bodyPr wrap="none" lIns="0" tIns="0" rIns="0" bIns="0" rtlCol="0" anchor="t"/>
          <a:lstStyle/>
          <a:p>
            <a:pPr algn="l" indent="0" marL="0">
              <a:lnSpc>
                <a:spcPts val="2400"/>
              </a:lnSpc>
              <a:buNone/>
            </a:pPr>
            <a:r>
              <a:rPr lang="en-US" sz="1950" dirty="0">
                <a:solidFill>
                  <a:srgbClr val="2E3C4E"/>
                </a:solidFill>
                <a:latin typeface="Host Grotesk Medium" pitchFamily="34" charset="0"/>
                <a:ea typeface="Host Grotesk Medium" pitchFamily="34" charset="-122"/>
                <a:cs typeface="Host Grotesk Medium" pitchFamily="34" charset="-120"/>
              </a:rPr>
              <a:t>Data Quality</a:t>
            </a:r>
            <a:endParaRPr lang="en-US" sz="1950" dirty="0"/>
          </a:p>
        </p:txBody>
      </p:sp>
      <p:sp>
        <p:nvSpPr>
          <p:cNvPr id="10" name="Text 7"/>
          <p:cNvSpPr/>
          <p:nvPr/>
        </p:nvSpPr>
        <p:spPr>
          <a:xfrm>
            <a:off x="7564874" y="4783455"/>
            <a:ext cx="6279356" cy="297656"/>
          </a:xfrm>
          <a:prstGeom prst="rect">
            <a:avLst/>
          </a:prstGeom>
          <a:noFill/>
          <a:ln/>
        </p:spPr>
        <p:txBody>
          <a:bodyPr wrap="non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The dataset is highly complete with minimal missing data:</a:t>
            </a:r>
            <a:endParaRPr lang="en-US" sz="1550" dirty="0"/>
          </a:p>
        </p:txBody>
      </p:sp>
      <p:sp>
        <p:nvSpPr>
          <p:cNvPr id="11" name="Text 8"/>
          <p:cNvSpPr/>
          <p:nvPr/>
        </p:nvSpPr>
        <p:spPr>
          <a:xfrm>
            <a:off x="7564874" y="5259705"/>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Only 37 missing values in Review Rating column</a:t>
            </a:r>
            <a:endParaRPr lang="en-US" sz="1550" dirty="0"/>
          </a:p>
        </p:txBody>
      </p:sp>
      <p:sp>
        <p:nvSpPr>
          <p:cNvPr id="12" name="Text 9"/>
          <p:cNvSpPr/>
          <p:nvPr/>
        </p:nvSpPr>
        <p:spPr>
          <a:xfrm>
            <a:off x="7564874" y="5626775"/>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Missing ratings imputed using median rating by product category</a:t>
            </a:r>
            <a:endParaRPr lang="en-US" sz="1550" dirty="0"/>
          </a:p>
        </p:txBody>
      </p:sp>
      <p:sp>
        <p:nvSpPr>
          <p:cNvPr id="13" name="Text 10"/>
          <p:cNvSpPr/>
          <p:nvPr/>
        </p:nvSpPr>
        <p:spPr>
          <a:xfrm>
            <a:off x="7564874" y="5993844"/>
            <a:ext cx="6279356" cy="297656"/>
          </a:xfrm>
          <a:prstGeom prst="rect">
            <a:avLst/>
          </a:prstGeom>
          <a:noFill/>
          <a:ln/>
        </p:spPr>
        <p:txBody>
          <a:bodyPr wrap="none" lIns="0" tIns="0" rIns="0" bIns="0" rtlCol="0" anchor="t"/>
          <a:lstStyle/>
          <a:p>
            <a:pPr algn="l" marL="342900" indent="-342900">
              <a:lnSpc>
                <a:spcPts val="2300"/>
              </a:lnSpc>
              <a:buSzPct val="100000"/>
              <a:buChar char="•"/>
            </a:pPr>
            <a:r>
              <a:rPr lang="en-US" sz="1550" dirty="0">
                <a:solidFill>
                  <a:srgbClr val="384653"/>
                </a:solidFill>
                <a:latin typeface="Roboto" pitchFamily="34" charset="0"/>
                <a:ea typeface="Roboto" pitchFamily="34" charset="-122"/>
                <a:cs typeface="Roboto" pitchFamily="34" charset="-120"/>
              </a:rPr>
              <a:t>All columns standardized to snake case for consistency</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760720" cy="8229600"/>
          </a:xfrm>
          <a:prstGeom prst="rect">
            <a:avLst/>
          </a:prstGeom>
        </p:spPr>
      </p:pic>
      <p:sp>
        <p:nvSpPr>
          <p:cNvPr id="3" name="Text 0"/>
          <p:cNvSpPr/>
          <p:nvPr/>
        </p:nvSpPr>
        <p:spPr>
          <a:xfrm>
            <a:off x="6171843" y="501848"/>
            <a:ext cx="4406860" cy="535543"/>
          </a:xfrm>
          <a:prstGeom prst="rect">
            <a:avLst/>
          </a:prstGeom>
          <a:noFill/>
          <a:ln/>
        </p:spPr>
        <p:txBody>
          <a:bodyPr wrap="none" lIns="0" tIns="0" rIns="0" bIns="0" rtlCol="0" anchor="t"/>
          <a:lstStyle/>
          <a:p>
            <a:pPr algn="l" indent="0" marL="0">
              <a:lnSpc>
                <a:spcPts val="4200"/>
              </a:lnSpc>
              <a:buNone/>
            </a:pPr>
            <a:r>
              <a:rPr lang="en-US" sz="3350" dirty="0">
                <a:solidFill>
                  <a:srgbClr val="2E3C4E"/>
                </a:solidFill>
                <a:latin typeface="Host Grotesk Medium" pitchFamily="34" charset="0"/>
                <a:ea typeface="Host Grotesk Medium" pitchFamily="34" charset="-122"/>
                <a:cs typeface="Host Grotesk Medium" pitchFamily="34" charset="-120"/>
              </a:rPr>
              <a:t>Key Customer Insights</a:t>
            </a:r>
            <a:endParaRPr lang="en-US" sz="3350" dirty="0"/>
          </a:p>
        </p:txBody>
      </p:sp>
      <p:sp>
        <p:nvSpPr>
          <p:cNvPr id="4" name="Text 1"/>
          <p:cNvSpPr/>
          <p:nvPr/>
        </p:nvSpPr>
        <p:spPr>
          <a:xfrm>
            <a:off x="6171843" y="1380053"/>
            <a:ext cx="2448163" cy="565547"/>
          </a:xfrm>
          <a:prstGeom prst="rect">
            <a:avLst/>
          </a:prstGeom>
          <a:noFill/>
          <a:ln/>
        </p:spPr>
        <p:txBody>
          <a:bodyPr wrap="none" lIns="0" tIns="0" rIns="0" bIns="0" rtlCol="0" anchor="t"/>
          <a:lstStyle/>
          <a:p>
            <a:pPr algn="ctr" indent="0" marL="0">
              <a:lnSpc>
                <a:spcPts val="4450"/>
              </a:lnSpc>
              <a:buNone/>
            </a:pPr>
            <a:r>
              <a:rPr lang="en-US" sz="4450" dirty="0">
                <a:solidFill>
                  <a:srgbClr val="384653"/>
                </a:solidFill>
                <a:latin typeface="Host Grotesk Medium" pitchFamily="34" charset="0"/>
                <a:ea typeface="Host Grotesk Medium" pitchFamily="34" charset="-122"/>
                <a:cs typeface="Host Grotesk Medium" pitchFamily="34" charset="-120"/>
              </a:rPr>
              <a:t>3.9K</a:t>
            </a:r>
            <a:endParaRPr lang="en-US" sz="4450" dirty="0"/>
          </a:p>
        </p:txBody>
      </p:sp>
      <p:sp>
        <p:nvSpPr>
          <p:cNvPr id="5" name="Text 2"/>
          <p:cNvSpPr/>
          <p:nvPr/>
        </p:nvSpPr>
        <p:spPr>
          <a:xfrm>
            <a:off x="6324719" y="2159675"/>
            <a:ext cx="2142292" cy="267653"/>
          </a:xfrm>
          <a:prstGeom prst="rect">
            <a:avLst/>
          </a:prstGeom>
          <a:noFill/>
          <a:ln/>
        </p:spPr>
        <p:txBody>
          <a:bodyPr wrap="none" lIns="0" tIns="0" rIns="0" bIns="0" rtlCol="0" anchor="t"/>
          <a:lstStyle/>
          <a:p>
            <a:pPr algn="ctr"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Total Customers</a:t>
            </a:r>
            <a:endParaRPr lang="en-US" sz="1650" dirty="0"/>
          </a:p>
        </p:txBody>
      </p:sp>
      <p:sp>
        <p:nvSpPr>
          <p:cNvPr id="6" name="Text 3"/>
          <p:cNvSpPr/>
          <p:nvPr/>
        </p:nvSpPr>
        <p:spPr>
          <a:xfrm>
            <a:off x="6171843" y="2530078"/>
            <a:ext cx="2448163" cy="513874"/>
          </a:xfrm>
          <a:prstGeom prst="rect">
            <a:avLst/>
          </a:prstGeom>
          <a:noFill/>
          <a:ln/>
        </p:spPr>
        <p:txBody>
          <a:bodyPr wrap="square" lIns="0" tIns="0" rIns="0" bIns="0" rtlCol="0" anchor="t"/>
          <a:lstStyle/>
          <a:p>
            <a:pPr algn="ctr" indent="0" marL="0">
              <a:lnSpc>
                <a:spcPts val="2000"/>
              </a:lnSpc>
              <a:buNone/>
            </a:pPr>
            <a:r>
              <a:rPr lang="en-US" sz="1300" dirty="0">
                <a:solidFill>
                  <a:srgbClr val="384653"/>
                </a:solidFill>
                <a:latin typeface="Roboto" pitchFamily="34" charset="0"/>
                <a:ea typeface="Roboto" pitchFamily="34" charset="-122"/>
                <a:cs typeface="Roboto" pitchFamily="34" charset="-120"/>
              </a:rPr>
              <a:t>Analyzed across all product categories</a:t>
            </a:r>
            <a:endParaRPr lang="en-US" sz="1300" dirty="0"/>
          </a:p>
        </p:txBody>
      </p:sp>
      <p:sp>
        <p:nvSpPr>
          <p:cNvPr id="7" name="Text 4"/>
          <p:cNvSpPr/>
          <p:nvPr/>
        </p:nvSpPr>
        <p:spPr>
          <a:xfrm>
            <a:off x="8834199" y="1380053"/>
            <a:ext cx="2448282" cy="565547"/>
          </a:xfrm>
          <a:prstGeom prst="rect">
            <a:avLst/>
          </a:prstGeom>
          <a:noFill/>
          <a:ln/>
        </p:spPr>
        <p:txBody>
          <a:bodyPr wrap="none" lIns="0" tIns="0" rIns="0" bIns="0" rtlCol="0" anchor="t"/>
          <a:lstStyle/>
          <a:p>
            <a:pPr algn="ctr" indent="0" marL="0">
              <a:lnSpc>
                <a:spcPts val="4450"/>
              </a:lnSpc>
              <a:buNone/>
            </a:pPr>
            <a:r>
              <a:rPr lang="en-US" sz="4450" dirty="0">
                <a:solidFill>
                  <a:srgbClr val="384653"/>
                </a:solidFill>
                <a:latin typeface="Host Grotesk Medium" pitchFamily="34" charset="0"/>
                <a:ea typeface="Host Grotesk Medium" pitchFamily="34" charset="-122"/>
                <a:cs typeface="Host Grotesk Medium" pitchFamily="34" charset="-120"/>
              </a:rPr>
              <a:t>$59.76</a:t>
            </a:r>
            <a:endParaRPr lang="en-US" sz="4450" dirty="0"/>
          </a:p>
        </p:txBody>
      </p:sp>
      <p:sp>
        <p:nvSpPr>
          <p:cNvPr id="8" name="Text 5"/>
          <p:cNvSpPr/>
          <p:nvPr/>
        </p:nvSpPr>
        <p:spPr>
          <a:xfrm>
            <a:off x="8987195" y="2159675"/>
            <a:ext cx="2142292" cy="267653"/>
          </a:xfrm>
          <a:prstGeom prst="rect">
            <a:avLst/>
          </a:prstGeom>
          <a:noFill/>
          <a:ln/>
        </p:spPr>
        <p:txBody>
          <a:bodyPr wrap="none" lIns="0" tIns="0" rIns="0" bIns="0" rtlCol="0" anchor="t"/>
          <a:lstStyle/>
          <a:p>
            <a:pPr algn="ctr"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Average Purchase</a:t>
            </a:r>
            <a:endParaRPr lang="en-US" sz="1650" dirty="0"/>
          </a:p>
        </p:txBody>
      </p:sp>
      <p:sp>
        <p:nvSpPr>
          <p:cNvPr id="9" name="Text 6"/>
          <p:cNvSpPr/>
          <p:nvPr/>
        </p:nvSpPr>
        <p:spPr>
          <a:xfrm>
            <a:off x="8834199" y="2530078"/>
            <a:ext cx="2448282" cy="513874"/>
          </a:xfrm>
          <a:prstGeom prst="rect">
            <a:avLst/>
          </a:prstGeom>
          <a:noFill/>
          <a:ln/>
        </p:spPr>
        <p:txBody>
          <a:bodyPr wrap="square" lIns="0" tIns="0" rIns="0" bIns="0" rtlCol="0" anchor="t"/>
          <a:lstStyle/>
          <a:p>
            <a:pPr algn="ctr" indent="0" marL="0">
              <a:lnSpc>
                <a:spcPts val="2000"/>
              </a:lnSpc>
              <a:buNone/>
            </a:pPr>
            <a:r>
              <a:rPr lang="en-US" sz="1300" dirty="0">
                <a:solidFill>
                  <a:srgbClr val="384653"/>
                </a:solidFill>
                <a:latin typeface="Roboto" pitchFamily="34" charset="0"/>
                <a:ea typeface="Roboto" pitchFamily="34" charset="-122"/>
                <a:cs typeface="Roboto" pitchFamily="34" charset="-120"/>
              </a:rPr>
              <a:t>Consistent spending across segments</a:t>
            </a:r>
            <a:endParaRPr lang="en-US" sz="1300" dirty="0"/>
          </a:p>
        </p:txBody>
      </p:sp>
      <p:sp>
        <p:nvSpPr>
          <p:cNvPr id="10" name="Text 7"/>
          <p:cNvSpPr/>
          <p:nvPr/>
        </p:nvSpPr>
        <p:spPr>
          <a:xfrm>
            <a:off x="11496675" y="1380053"/>
            <a:ext cx="2448282" cy="565547"/>
          </a:xfrm>
          <a:prstGeom prst="rect">
            <a:avLst/>
          </a:prstGeom>
          <a:noFill/>
          <a:ln/>
        </p:spPr>
        <p:txBody>
          <a:bodyPr wrap="none" lIns="0" tIns="0" rIns="0" bIns="0" rtlCol="0" anchor="t"/>
          <a:lstStyle/>
          <a:p>
            <a:pPr algn="ctr" indent="0" marL="0">
              <a:lnSpc>
                <a:spcPts val="4450"/>
              </a:lnSpc>
              <a:buNone/>
            </a:pPr>
            <a:r>
              <a:rPr lang="en-US" sz="4450" dirty="0">
                <a:solidFill>
                  <a:srgbClr val="384653"/>
                </a:solidFill>
                <a:latin typeface="Host Grotesk Medium" pitchFamily="34" charset="0"/>
                <a:ea typeface="Host Grotesk Medium" pitchFamily="34" charset="-122"/>
                <a:cs typeface="Host Grotesk Medium" pitchFamily="34" charset="-120"/>
              </a:rPr>
              <a:t>3.75</a:t>
            </a:r>
            <a:endParaRPr lang="en-US" sz="4450" dirty="0"/>
          </a:p>
        </p:txBody>
      </p:sp>
      <p:sp>
        <p:nvSpPr>
          <p:cNvPr id="11" name="Text 8"/>
          <p:cNvSpPr/>
          <p:nvPr/>
        </p:nvSpPr>
        <p:spPr>
          <a:xfrm>
            <a:off x="11649670" y="2159675"/>
            <a:ext cx="2142292" cy="267653"/>
          </a:xfrm>
          <a:prstGeom prst="rect">
            <a:avLst/>
          </a:prstGeom>
          <a:noFill/>
          <a:ln/>
        </p:spPr>
        <p:txBody>
          <a:bodyPr wrap="none" lIns="0" tIns="0" rIns="0" bIns="0" rtlCol="0" anchor="t"/>
          <a:lstStyle/>
          <a:p>
            <a:pPr algn="ctr"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Average Rating</a:t>
            </a:r>
            <a:endParaRPr lang="en-US" sz="1650" dirty="0"/>
          </a:p>
        </p:txBody>
      </p:sp>
      <p:sp>
        <p:nvSpPr>
          <p:cNvPr id="12" name="Text 9"/>
          <p:cNvSpPr/>
          <p:nvPr/>
        </p:nvSpPr>
        <p:spPr>
          <a:xfrm>
            <a:off x="11496675" y="2530078"/>
            <a:ext cx="2448282" cy="513874"/>
          </a:xfrm>
          <a:prstGeom prst="rect">
            <a:avLst/>
          </a:prstGeom>
          <a:noFill/>
          <a:ln/>
        </p:spPr>
        <p:txBody>
          <a:bodyPr wrap="square" lIns="0" tIns="0" rIns="0" bIns="0" rtlCol="0" anchor="t"/>
          <a:lstStyle/>
          <a:p>
            <a:pPr algn="ctr" indent="0" marL="0">
              <a:lnSpc>
                <a:spcPts val="2000"/>
              </a:lnSpc>
              <a:buNone/>
            </a:pPr>
            <a:r>
              <a:rPr lang="en-US" sz="1300" dirty="0">
                <a:solidFill>
                  <a:srgbClr val="384653"/>
                </a:solidFill>
                <a:latin typeface="Roboto" pitchFamily="34" charset="0"/>
                <a:ea typeface="Roboto" pitchFamily="34" charset="-122"/>
                <a:cs typeface="Roboto" pitchFamily="34" charset="-120"/>
              </a:rPr>
              <a:t>Strong customer satisfaction overall</a:t>
            </a:r>
            <a:endParaRPr lang="en-US" sz="1300" dirty="0"/>
          </a:p>
        </p:txBody>
      </p:sp>
      <p:sp>
        <p:nvSpPr>
          <p:cNvPr id="13" name="Text 10"/>
          <p:cNvSpPr/>
          <p:nvPr/>
        </p:nvSpPr>
        <p:spPr>
          <a:xfrm>
            <a:off x="8834199" y="3472220"/>
            <a:ext cx="2448282" cy="565547"/>
          </a:xfrm>
          <a:prstGeom prst="rect">
            <a:avLst/>
          </a:prstGeom>
          <a:noFill/>
          <a:ln/>
        </p:spPr>
        <p:txBody>
          <a:bodyPr wrap="none" lIns="0" tIns="0" rIns="0" bIns="0" rtlCol="0" anchor="t"/>
          <a:lstStyle/>
          <a:p>
            <a:pPr algn="ctr" indent="0" marL="0">
              <a:lnSpc>
                <a:spcPts val="4450"/>
              </a:lnSpc>
              <a:buNone/>
            </a:pPr>
            <a:r>
              <a:rPr lang="en-US" sz="4450" dirty="0">
                <a:solidFill>
                  <a:srgbClr val="384653"/>
                </a:solidFill>
                <a:latin typeface="Host Grotesk Medium" pitchFamily="34" charset="0"/>
                <a:ea typeface="Host Grotesk Medium" pitchFamily="34" charset="-122"/>
                <a:cs typeface="Host Grotesk Medium" pitchFamily="34" charset="-120"/>
              </a:rPr>
              <a:t>27%</a:t>
            </a:r>
            <a:endParaRPr lang="en-US" sz="4450" dirty="0"/>
          </a:p>
        </p:txBody>
      </p:sp>
      <p:sp>
        <p:nvSpPr>
          <p:cNvPr id="14" name="Text 11"/>
          <p:cNvSpPr/>
          <p:nvPr/>
        </p:nvSpPr>
        <p:spPr>
          <a:xfrm>
            <a:off x="8987195" y="4251841"/>
            <a:ext cx="2142292" cy="267653"/>
          </a:xfrm>
          <a:prstGeom prst="rect">
            <a:avLst/>
          </a:prstGeom>
          <a:noFill/>
          <a:ln/>
        </p:spPr>
        <p:txBody>
          <a:bodyPr wrap="none" lIns="0" tIns="0" rIns="0" bIns="0" rtlCol="0" anchor="t"/>
          <a:lstStyle/>
          <a:p>
            <a:pPr algn="ctr"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Subscription Rate</a:t>
            </a:r>
            <a:endParaRPr lang="en-US" sz="1650" dirty="0"/>
          </a:p>
        </p:txBody>
      </p:sp>
      <p:sp>
        <p:nvSpPr>
          <p:cNvPr id="15" name="Text 12"/>
          <p:cNvSpPr/>
          <p:nvPr/>
        </p:nvSpPr>
        <p:spPr>
          <a:xfrm>
            <a:off x="8834199" y="4622244"/>
            <a:ext cx="2448282" cy="256937"/>
          </a:xfrm>
          <a:prstGeom prst="rect">
            <a:avLst/>
          </a:prstGeom>
          <a:noFill/>
          <a:ln/>
        </p:spPr>
        <p:txBody>
          <a:bodyPr wrap="none" lIns="0" tIns="0" rIns="0" bIns="0" rtlCol="0" anchor="t"/>
          <a:lstStyle/>
          <a:p>
            <a:pPr algn="ctr" indent="0" marL="0">
              <a:lnSpc>
                <a:spcPts val="2000"/>
              </a:lnSpc>
              <a:buNone/>
            </a:pPr>
            <a:r>
              <a:rPr lang="en-US" sz="1300" dirty="0">
                <a:solidFill>
                  <a:srgbClr val="384653"/>
                </a:solidFill>
                <a:latin typeface="Roboto" pitchFamily="34" charset="0"/>
                <a:ea typeface="Roboto" pitchFamily="34" charset="-122"/>
                <a:cs typeface="Roboto" pitchFamily="34" charset="-120"/>
              </a:rPr>
              <a:t>Significant growth opportunity</a:t>
            </a:r>
            <a:endParaRPr lang="en-US" sz="1300" dirty="0"/>
          </a:p>
        </p:txBody>
      </p:sp>
      <p:sp>
        <p:nvSpPr>
          <p:cNvPr id="16" name="Shape 13"/>
          <p:cNvSpPr/>
          <p:nvPr/>
        </p:nvSpPr>
        <p:spPr>
          <a:xfrm>
            <a:off x="6171843" y="5071943"/>
            <a:ext cx="3800832" cy="1499116"/>
          </a:xfrm>
          <a:prstGeom prst="roundRect">
            <a:avLst>
              <a:gd name="adj" fmla="val 4802"/>
            </a:avLst>
          </a:prstGeom>
          <a:solidFill>
            <a:srgbClr val="D9EDF2"/>
          </a:solidFill>
          <a:ln w="7620">
            <a:solidFill>
              <a:srgbClr val="BFD3D8"/>
            </a:solidFill>
            <a:prstDash val="solid"/>
          </a:ln>
        </p:spPr>
      </p:sp>
      <p:sp>
        <p:nvSpPr>
          <p:cNvPr id="17" name="Text 14"/>
          <p:cNvSpPr/>
          <p:nvPr/>
        </p:nvSpPr>
        <p:spPr>
          <a:xfrm>
            <a:off x="6350794" y="5250894"/>
            <a:ext cx="2142292" cy="267653"/>
          </a:xfrm>
          <a:prstGeom prst="rect">
            <a:avLst/>
          </a:prstGeom>
          <a:noFill/>
          <a:ln/>
        </p:spPr>
        <p:txBody>
          <a:bodyPr wrap="none" lIns="0" tIns="0" rIns="0" bIns="0" rtlCol="0" anchor="t"/>
          <a:lstStyle/>
          <a:p>
            <a:pPr algn="l"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Gender Distribution</a:t>
            </a:r>
            <a:endParaRPr lang="en-US" sz="1650" dirty="0"/>
          </a:p>
        </p:txBody>
      </p:sp>
      <p:sp>
        <p:nvSpPr>
          <p:cNvPr id="18" name="Text 15"/>
          <p:cNvSpPr/>
          <p:nvPr/>
        </p:nvSpPr>
        <p:spPr>
          <a:xfrm>
            <a:off x="6350794" y="5621298"/>
            <a:ext cx="3442930" cy="770811"/>
          </a:xfrm>
          <a:prstGeom prst="rect">
            <a:avLst/>
          </a:prstGeom>
          <a:noFill/>
          <a:ln/>
        </p:spPr>
        <p:txBody>
          <a:bodyPr wrap="square" lIns="0" tIns="0" rIns="0" bIns="0" rtlCol="0" anchor="t"/>
          <a:lstStyle/>
          <a:p>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Male customers generated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$157,890</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 in revenue compared to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$75,191</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 from female customers, representing a 2:1 revenue ratio.</a:t>
            </a:r>
            <a:endParaRPr lang="en-US" sz="1300" dirty="0"/>
          </a:p>
        </p:txBody>
      </p:sp>
      <p:sp>
        <p:nvSpPr>
          <p:cNvPr id="19" name="Shape 16"/>
          <p:cNvSpPr/>
          <p:nvPr/>
        </p:nvSpPr>
        <p:spPr>
          <a:xfrm>
            <a:off x="10144006" y="5071943"/>
            <a:ext cx="3800951" cy="1499116"/>
          </a:xfrm>
          <a:prstGeom prst="roundRect">
            <a:avLst>
              <a:gd name="adj" fmla="val 4802"/>
            </a:avLst>
          </a:prstGeom>
          <a:solidFill>
            <a:srgbClr val="D9EDF2"/>
          </a:solidFill>
          <a:ln w="7620">
            <a:solidFill>
              <a:srgbClr val="BFD3D8"/>
            </a:solidFill>
            <a:prstDash val="solid"/>
          </a:ln>
        </p:spPr>
      </p:sp>
      <p:sp>
        <p:nvSpPr>
          <p:cNvPr id="20" name="Text 17"/>
          <p:cNvSpPr/>
          <p:nvPr/>
        </p:nvSpPr>
        <p:spPr>
          <a:xfrm>
            <a:off x="10322957" y="5250894"/>
            <a:ext cx="2379940" cy="267653"/>
          </a:xfrm>
          <a:prstGeom prst="rect">
            <a:avLst/>
          </a:prstGeom>
          <a:noFill/>
          <a:ln/>
        </p:spPr>
        <p:txBody>
          <a:bodyPr wrap="none" lIns="0" tIns="0" rIns="0" bIns="0" rtlCol="0" anchor="t"/>
          <a:lstStyle/>
          <a:p>
            <a:pPr algn="l"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Age Group Performance</a:t>
            </a:r>
            <a:endParaRPr lang="en-US" sz="1650" dirty="0"/>
          </a:p>
        </p:txBody>
      </p:sp>
      <p:sp>
        <p:nvSpPr>
          <p:cNvPr id="21" name="Text 18"/>
          <p:cNvSpPr/>
          <p:nvPr/>
        </p:nvSpPr>
        <p:spPr>
          <a:xfrm>
            <a:off x="10322957" y="5621298"/>
            <a:ext cx="3443049" cy="770811"/>
          </a:xfrm>
          <a:prstGeom prst="rect">
            <a:avLst/>
          </a:prstGeom>
          <a:noFill/>
          <a:ln/>
        </p:spPr>
        <p:txBody>
          <a:bodyPr wrap="square" lIns="0" tIns="0" rIns="0" bIns="0" rtlCol="0" anchor="t"/>
          <a:lstStyle/>
          <a:p>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Young Adults lead with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$62,143</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 in total revenue, followed closely by Middle-aged customers at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$59,197</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a:t>
            </a:r>
            <a:endParaRPr lang="en-US" sz="1300" dirty="0"/>
          </a:p>
        </p:txBody>
      </p:sp>
      <p:sp>
        <p:nvSpPr>
          <p:cNvPr id="22" name="Shape 19"/>
          <p:cNvSpPr/>
          <p:nvPr/>
        </p:nvSpPr>
        <p:spPr>
          <a:xfrm>
            <a:off x="6171843" y="6742390"/>
            <a:ext cx="7773114" cy="985242"/>
          </a:xfrm>
          <a:prstGeom prst="roundRect">
            <a:avLst>
              <a:gd name="adj" fmla="val 7306"/>
            </a:avLst>
          </a:prstGeom>
          <a:solidFill>
            <a:srgbClr val="D9EDF2"/>
          </a:solidFill>
          <a:ln w="7620">
            <a:solidFill>
              <a:srgbClr val="BFD3D8"/>
            </a:solidFill>
            <a:prstDash val="solid"/>
          </a:ln>
        </p:spPr>
      </p:sp>
      <p:sp>
        <p:nvSpPr>
          <p:cNvPr id="23" name="Text 20"/>
          <p:cNvSpPr/>
          <p:nvPr/>
        </p:nvSpPr>
        <p:spPr>
          <a:xfrm>
            <a:off x="6350794" y="6921341"/>
            <a:ext cx="2142292" cy="267653"/>
          </a:xfrm>
          <a:prstGeom prst="rect">
            <a:avLst/>
          </a:prstGeom>
          <a:noFill/>
          <a:ln/>
        </p:spPr>
        <p:txBody>
          <a:bodyPr wrap="none" lIns="0" tIns="0" rIns="0" bIns="0" rtlCol="0" anchor="t"/>
          <a:lstStyle/>
          <a:p>
            <a:pPr algn="l" indent="0" marL="0">
              <a:lnSpc>
                <a:spcPts val="2100"/>
              </a:lnSpc>
              <a:buNone/>
            </a:pPr>
            <a:r>
              <a:rPr lang="en-US" sz="1650" dirty="0">
                <a:solidFill>
                  <a:srgbClr val="384653"/>
                </a:solidFill>
                <a:latin typeface="Host Grotesk Medium" pitchFamily="34" charset="0"/>
                <a:ea typeface="Host Grotesk Medium" pitchFamily="34" charset="-122"/>
                <a:cs typeface="Host Grotesk Medium" pitchFamily="34" charset="-120"/>
              </a:rPr>
              <a:t>Shipping Preferences</a:t>
            </a:r>
            <a:endParaRPr lang="en-US" sz="1650" dirty="0"/>
          </a:p>
        </p:txBody>
      </p:sp>
      <p:sp>
        <p:nvSpPr>
          <p:cNvPr id="24" name="Text 21"/>
          <p:cNvSpPr/>
          <p:nvPr/>
        </p:nvSpPr>
        <p:spPr>
          <a:xfrm>
            <a:off x="6350794" y="7291745"/>
            <a:ext cx="7415213" cy="256937"/>
          </a:xfrm>
          <a:prstGeom prst="rect">
            <a:avLst/>
          </a:prstGeom>
          <a:noFill/>
          <a:ln/>
        </p:spPr>
        <p:txBody>
          <a:bodyPr wrap="none" lIns="0" tIns="0" rIns="0" bIns="0" rtlCol="0" anchor="t"/>
          <a:lstStyle/>
          <a:p>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Express shipping users spend slightly more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$60.48</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 than Standard shipping customers (</a:t>
            </a:r>
            <a:pPr algn="l" indent="0" marL="0">
              <a:lnSpc>
                <a:spcPts val="2000"/>
              </a:lnSpc>
              <a:buNone/>
            </a:pPr>
            <a:r>
              <a:rPr lang="en-US" sz="1300" b="1" dirty="0">
                <a:solidFill>
                  <a:srgbClr val="384653"/>
                </a:solidFill>
                <a:latin typeface="Roboto" pitchFamily="34" charset="0"/>
                <a:ea typeface="Roboto" pitchFamily="34" charset="-122"/>
                <a:cs typeface="Roboto" pitchFamily="34" charset="-120"/>
              </a:rPr>
              <a:t>$58.46</a:t>
            </a:r>
            <a:pPr algn="l" indent="0" marL="0">
              <a:lnSpc>
                <a:spcPts val="2000"/>
              </a:lnSpc>
              <a:buNone/>
            </a:pPr>
            <a:r>
              <a:rPr lang="en-US" sz="1300" dirty="0">
                <a:solidFill>
                  <a:srgbClr val="384653"/>
                </a:solidFill>
                <a:latin typeface="Roboto" pitchFamily="34" charset="0"/>
                <a:ea typeface="Roboto" pitchFamily="34" charset="-122"/>
                <a:cs typeface="Roboto" pitchFamily="34" charset="-120"/>
              </a:rPr>
              <a:t>).</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6519" y="499467"/>
            <a:ext cx="6893838" cy="567571"/>
          </a:xfrm>
          <a:prstGeom prst="rect">
            <a:avLst/>
          </a:prstGeom>
          <a:noFill/>
          <a:ln/>
        </p:spPr>
        <p:txBody>
          <a:bodyPr wrap="none" lIns="0" tIns="0" rIns="0" bIns="0" rtlCol="0" anchor="t"/>
          <a:lstStyle/>
          <a:p>
            <a:pPr algn="l" indent="0" marL="0">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Customer Segmentation Analysis</a:t>
            </a:r>
            <a:endParaRPr lang="en-US" sz="3550" dirty="0"/>
          </a:p>
        </p:txBody>
      </p:sp>
      <p:pic>
        <p:nvPicPr>
          <p:cNvPr id="3" name="Image 0" descr="preencoded.png">    </p:cNvPr>
          <p:cNvPicPr>
            <a:picLocks noChangeAspect="1"/>
          </p:cNvPicPr>
          <p:nvPr/>
        </p:nvPicPr>
        <p:blipFill>
          <a:blip r:embed="rId1"/>
          <a:stretch>
            <a:fillRect/>
          </a:stretch>
        </p:blipFill>
        <p:spPr>
          <a:xfrm>
            <a:off x="726519" y="1543764"/>
            <a:ext cx="7729061" cy="4115991"/>
          </a:xfrm>
          <a:prstGeom prst="rect">
            <a:avLst/>
          </a:prstGeom>
        </p:spPr>
      </p:pic>
      <p:sp>
        <p:nvSpPr>
          <p:cNvPr id="4" name="Shape 1"/>
          <p:cNvSpPr/>
          <p:nvPr/>
        </p:nvSpPr>
        <p:spPr>
          <a:xfrm>
            <a:off x="2531150" y="5690235"/>
            <a:ext cx="181570" cy="181570"/>
          </a:xfrm>
          <a:prstGeom prst="roundRect">
            <a:avLst>
              <a:gd name="adj" fmla="val 10072"/>
            </a:avLst>
          </a:prstGeom>
          <a:solidFill>
            <a:srgbClr val="143139"/>
          </a:solidFill>
          <a:ln/>
        </p:spPr>
      </p:sp>
      <p:sp>
        <p:nvSpPr>
          <p:cNvPr id="5" name="Text 2"/>
          <p:cNvSpPr/>
          <p:nvPr/>
        </p:nvSpPr>
        <p:spPr>
          <a:xfrm>
            <a:off x="2773680" y="5690235"/>
            <a:ext cx="427553" cy="181689"/>
          </a:xfrm>
          <a:prstGeom prst="rect">
            <a:avLst/>
          </a:prstGeom>
          <a:noFill/>
          <a:ln/>
        </p:spPr>
        <p:txBody>
          <a:bodyPr wrap="none" lIns="0" tIns="0" rIns="0" bIns="0" rtlCol="0" anchor="t"/>
          <a:lstStyle/>
          <a:p>
            <a:pPr algn="l" indent="0" marL="0">
              <a:lnSpc>
                <a:spcPts val="1400"/>
              </a:lnSpc>
              <a:buNone/>
            </a:pPr>
            <a:r>
              <a:rPr lang="en-US" sz="1400" dirty="0">
                <a:solidFill>
                  <a:srgbClr val="384653"/>
                </a:solidFill>
                <a:latin typeface="Roboto" pitchFamily="34" charset="0"/>
                <a:ea typeface="Roboto" pitchFamily="34" charset="-122"/>
                <a:cs typeface="Roboto" pitchFamily="34" charset="-120"/>
              </a:rPr>
              <a:t>Loyal</a:t>
            </a:r>
            <a:endParaRPr lang="en-US" sz="1400" dirty="0"/>
          </a:p>
        </p:txBody>
      </p:sp>
      <p:sp>
        <p:nvSpPr>
          <p:cNvPr id="6" name="Shape 3"/>
          <p:cNvSpPr/>
          <p:nvPr/>
        </p:nvSpPr>
        <p:spPr>
          <a:xfrm>
            <a:off x="4081701" y="5690235"/>
            <a:ext cx="181570" cy="181570"/>
          </a:xfrm>
          <a:prstGeom prst="roundRect">
            <a:avLst>
              <a:gd name="adj" fmla="val 10072"/>
            </a:avLst>
          </a:prstGeom>
          <a:solidFill>
            <a:srgbClr val="327C8E"/>
          </a:solidFill>
          <a:ln/>
        </p:spPr>
      </p:sp>
      <p:sp>
        <p:nvSpPr>
          <p:cNvPr id="7" name="Text 4"/>
          <p:cNvSpPr/>
          <p:nvPr/>
        </p:nvSpPr>
        <p:spPr>
          <a:xfrm>
            <a:off x="4324231" y="5690235"/>
            <a:ext cx="775930" cy="181689"/>
          </a:xfrm>
          <a:prstGeom prst="rect">
            <a:avLst/>
          </a:prstGeom>
          <a:noFill/>
          <a:ln/>
        </p:spPr>
        <p:txBody>
          <a:bodyPr wrap="none" lIns="0" tIns="0" rIns="0" bIns="0" rtlCol="0" anchor="t"/>
          <a:lstStyle/>
          <a:p>
            <a:pPr algn="l" indent="0" marL="0">
              <a:lnSpc>
                <a:spcPts val="1400"/>
              </a:lnSpc>
              <a:buNone/>
            </a:pPr>
            <a:r>
              <a:rPr lang="en-US" sz="1400" dirty="0">
                <a:solidFill>
                  <a:srgbClr val="384653"/>
                </a:solidFill>
                <a:latin typeface="Roboto" pitchFamily="34" charset="0"/>
                <a:ea typeface="Roboto" pitchFamily="34" charset="-122"/>
                <a:cs typeface="Roboto" pitchFamily="34" charset="-120"/>
              </a:rPr>
              <a:t>Returning</a:t>
            </a:r>
            <a:endParaRPr lang="en-US" sz="1400" dirty="0"/>
          </a:p>
        </p:txBody>
      </p:sp>
      <p:sp>
        <p:nvSpPr>
          <p:cNvPr id="8" name="Shape 5"/>
          <p:cNvSpPr/>
          <p:nvPr/>
        </p:nvSpPr>
        <p:spPr>
          <a:xfrm>
            <a:off x="5980748" y="5690235"/>
            <a:ext cx="181570" cy="181570"/>
          </a:xfrm>
          <a:prstGeom prst="roundRect">
            <a:avLst>
              <a:gd name="adj" fmla="val 10072"/>
            </a:avLst>
          </a:prstGeom>
          <a:solidFill>
            <a:srgbClr val="69B7CB"/>
          </a:solidFill>
          <a:ln/>
        </p:spPr>
      </p:sp>
      <p:sp>
        <p:nvSpPr>
          <p:cNvPr id="9" name="Text 6"/>
          <p:cNvSpPr/>
          <p:nvPr/>
        </p:nvSpPr>
        <p:spPr>
          <a:xfrm>
            <a:off x="6223278" y="5690235"/>
            <a:ext cx="362307" cy="181689"/>
          </a:xfrm>
          <a:prstGeom prst="rect">
            <a:avLst/>
          </a:prstGeom>
          <a:noFill/>
          <a:ln/>
        </p:spPr>
        <p:txBody>
          <a:bodyPr wrap="none" lIns="0" tIns="0" rIns="0" bIns="0" rtlCol="0" anchor="t"/>
          <a:lstStyle/>
          <a:p>
            <a:pPr algn="l" indent="0" marL="0">
              <a:lnSpc>
                <a:spcPts val="1400"/>
              </a:lnSpc>
              <a:buNone/>
            </a:pPr>
            <a:r>
              <a:rPr lang="en-US" sz="1400" dirty="0">
                <a:solidFill>
                  <a:srgbClr val="384653"/>
                </a:solidFill>
                <a:latin typeface="Roboto" pitchFamily="34" charset="0"/>
                <a:ea typeface="Roboto" pitchFamily="34" charset="-122"/>
                <a:cs typeface="Roboto" pitchFamily="34" charset="-120"/>
              </a:rPr>
              <a:t>New</a:t>
            </a:r>
            <a:endParaRPr lang="en-US" sz="1400" dirty="0"/>
          </a:p>
        </p:txBody>
      </p:sp>
      <p:sp>
        <p:nvSpPr>
          <p:cNvPr id="10" name="Text 7"/>
          <p:cNvSpPr/>
          <p:nvPr/>
        </p:nvSpPr>
        <p:spPr>
          <a:xfrm>
            <a:off x="8906351" y="1521023"/>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2E3C4E"/>
                </a:solidFill>
                <a:latin typeface="Host Grotesk Medium" pitchFamily="34" charset="0"/>
                <a:ea typeface="Host Grotesk Medium" pitchFamily="34" charset="-122"/>
                <a:cs typeface="Host Grotesk Medium" pitchFamily="34" charset="-120"/>
              </a:rPr>
              <a:t>Segment Breakdown</a:t>
            </a:r>
            <a:endParaRPr lang="en-US" sz="1750" dirty="0"/>
          </a:p>
        </p:txBody>
      </p:sp>
      <p:sp>
        <p:nvSpPr>
          <p:cNvPr id="11" name="Text 8"/>
          <p:cNvSpPr/>
          <p:nvPr/>
        </p:nvSpPr>
        <p:spPr>
          <a:xfrm>
            <a:off x="8906351" y="1986320"/>
            <a:ext cx="5005030" cy="545068"/>
          </a:xfrm>
          <a:prstGeom prst="rect">
            <a:avLst/>
          </a:prstGeom>
          <a:noFill/>
          <a:ln/>
        </p:spPr>
        <p:txBody>
          <a:bodyPr wrap="squar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Our customer base is dominated by </a:t>
            </a:r>
            <a:pPr algn="l" indent="0" marL="0">
              <a:lnSpc>
                <a:spcPts val="2100"/>
              </a:lnSpc>
              <a:buNone/>
            </a:pPr>
            <a:r>
              <a:rPr lang="en-US" sz="1400" b="1" dirty="0">
                <a:solidFill>
                  <a:srgbClr val="95CCDA"/>
                </a:solidFill>
                <a:latin typeface="Roboto" pitchFamily="34" charset="0"/>
                <a:ea typeface="Roboto" pitchFamily="34" charset="-122"/>
                <a:cs typeface="Roboto" pitchFamily="34" charset="-120"/>
              </a:rPr>
              <a:t>Loyal customers (80%)</a:t>
            </a:r>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 representing a strong foundation for sustained revenue.</a:t>
            </a:r>
            <a:endParaRPr lang="en-US" sz="1400" dirty="0"/>
          </a:p>
        </p:txBody>
      </p:sp>
      <p:sp>
        <p:nvSpPr>
          <p:cNvPr id="12" name="Text 9"/>
          <p:cNvSpPr/>
          <p:nvPr/>
        </p:nvSpPr>
        <p:spPr>
          <a:xfrm>
            <a:off x="8906351" y="2694861"/>
            <a:ext cx="5005030" cy="817602"/>
          </a:xfrm>
          <a:prstGeom prst="rect">
            <a:avLst/>
          </a:prstGeom>
          <a:noFill/>
          <a:ln/>
        </p:spPr>
        <p:txBody>
          <a:bodyPr wrap="square" lIns="0" tIns="0" rIns="0" bIns="0" rtlCol="0" anchor="t"/>
          <a:lstStyle/>
          <a:p>
            <a:pPr algn="l" indent="0" marL="0">
              <a:lnSpc>
                <a:spcPts val="2100"/>
              </a:lnSpc>
              <a:buNone/>
            </a:pPr>
            <a:r>
              <a:rPr lang="en-US" sz="1400" b="1" dirty="0">
                <a:solidFill>
                  <a:srgbClr val="384653"/>
                </a:solidFill>
                <a:latin typeface="Roboto" pitchFamily="34" charset="0"/>
                <a:ea typeface="Roboto" pitchFamily="34" charset="-122"/>
                <a:cs typeface="Roboto" pitchFamily="34" charset="-120"/>
              </a:rPr>
              <a:t>Key Finding:</a:t>
            </a:r>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 Among repeat buyers with more than 5 purchases, 958 are subscribers while 2,518 are not—a significant opportunity for subscription conversion.</a:t>
            </a:r>
            <a:endParaRPr lang="en-US" sz="1400" dirty="0"/>
          </a:p>
        </p:txBody>
      </p:sp>
      <p:sp>
        <p:nvSpPr>
          <p:cNvPr id="13" name="Shape 10"/>
          <p:cNvSpPr/>
          <p:nvPr/>
        </p:nvSpPr>
        <p:spPr>
          <a:xfrm>
            <a:off x="726519" y="6552962"/>
            <a:ext cx="4271367" cy="1596271"/>
          </a:xfrm>
          <a:prstGeom prst="roundRect">
            <a:avLst>
              <a:gd name="adj" fmla="val 6874"/>
            </a:avLst>
          </a:prstGeom>
          <a:solidFill>
            <a:srgbClr val="FAF9F5"/>
          </a:solidFill>
          <a:ln/>
        </p:spPr>
      </p:sp>
      <p:pic>
        <p:nvPicPr>
          <p:cNvPr id="14" name="Image 1" descr="preencoded.png">    </p:cNvPr>
          <p:cNvPicPr>
            <a:picLocks noChangeAspect="1"/>
          </p:cNvPicPr>
          <p:nvPr/>
        </p:nvPicPr>
        <p:blipFill>
          <a:blip r:embed="rId2"/>
          <a:stretch>
            <a:fillRect/>
          </a:stretch>
        </p:blipFill>
        <p:spPr>
          <a:xfrm>
            <a:off x="726519" y="6530102"/>
            <a:ext cx="4271367" cy="91440"/>
          </a:xfrm>
          <a:prstGeom prst="rect">
            <a:avLst/>
          </a:prstGeom>
        </p:spPr>
      </p:pic>
      <p:pic>
        <p:nvPicPr>
          <p:cNvPr id="15" name="Image 2" descr="preencoded.png">    </p:cNvPr>
          <p:cNvPicPr>
            <a:picLocks noChangeAspect="1"/>
          </p:cNvPicPr>
          <p:nvPr/>
        </p:nvPicPr>
        <p:blipFill>
          <a:blip r:embed="rId3"/>
          <a:stretch>
            <a:fillRect/>
          </a:stretch>
        </p:blipFill>
        <p:spPr>
          <a:xfrm>
            <a:off x="2589669" y="6280547"/>
            <a:ext cx="544949" cy="544949"/>
          </a:xfrm>
          <a:prstGeom prst="rect">
            <a:avLst/>
          </a:prstGeom>
        </p:spPr>
      </p:pic>
      <p:sp>
        <p:nvSpPr>
          <p:cNvPr id="16" name="Text 11"/>
          <p:cNvSpPr/>
          <p:nvPr/>
        </p:nvSpPr>
        <p:spPr>
          <a:xfrm>
            <a:off x="2753142" y="6416754"/>
            <a:ext cx="217884" cy="272415"/>
          </a:xfrm>
          <a:prstGeom prst="rect">
            <a:avLst/>
          </a:prstGeom>
          <a:noFill/>
          <a:ln/>
        </p:spPr>
        <p:txBody>
          <a:bodyPr wrap="none" lIns="0" tIns="0" rIns="0" bIns="0" rtlCol="0" anchor="t"/>
          <a:lstStyle/>
          <a:p>
            <a:pPr algn="l" indent="0" marL="0">
              <a:lnSpc>
                <a:spcPts val="2550"/>
              </a:lnSpc>
              <a:buNone/>
            </a:pPr>
            <a:r>
              <a:rPr lang="en-US" sz="1700" dirty="0">
                <a:solidFill>
                  <a:srgbClr val="000000"/>
                </a:solidFill>
                <a:latin typeface="Host Grotesk Medium" pitchFamily="34" charset="0"/>
                <a:ea typeface="Host Grotesk Medium" pitchFamily="34" charset="-122"/>
                <a:cs typeface="Host Grotesk Medium" pitchFamily="34" charset="-120"/>
              </a:rPr>
              <a:t>1</a:t>
            </a:r>
            <a:endParaRPr lang="en-US" sz="1700" dirty="0"/>
          </a:p>
        </p:txBody>
      </p:sp>
      <p:sp>
        <p:nvSpPr>
          <p:cNvPr id="17" name="Text 12"/>
          <p:cNvSpPr/>
          <p:nvPr/>
        </p:nvSpPr>
        <p:spPr>
          <a:xfrm>
            <a:off x="930950" y="7007066"/>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Loyal Customers</a:t>
            </a:r>
            <a:endParaRPr lang="en-US" sz="1750" dirty="0"/>
          </a:p>
        </p:txBody>
      </p:sp>
      <p:sp>
        <p:nvSpPr>
          <p:cNvPr id="18" name="Text 13"/>
          <p:cNvSpPr/>
          <p:nvPr/>
        </p:nvSpPr>
        <p:spPr>
          <a:xfrm>
            <a:off x="930950" y="7399734"/>
            <a:ext cx="3862507" cy="545068"/>
          </a:xfrm>
          <a:prstGeom prst="rect">
            <a:avLst/>
          </a:prstGeom>
          <a:noFill/>
          <a:ln/>
        </p:spPr>
        <p:txBody>
          <a:bodyPr wrap="squar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3,116 customers with consistent purchase history driving the majority of revenue</a:t>
            </a:r>
            <a:endParaRPr lang="en-US" sz="1400" dirty="0"/>
          </a:p>
        </p:txBody>
      </p:sp>
      <p:sp>
        <p:nvSpPr>
          <p:cNvPr id="19" name="Shape 14"/>
          <p:cNvSpPr/>
          <p:nvPr/>
        </p:nvSpPr>
        <p:spPr>
          <a:xfrm>
            <a:off x="5179457" y="6552962"/>
            <a:ext cx="4271367" cy="1596271"/>
          </a:xfrm>
          <a:prstGeom prst="roundRect">
            <a:avLst>
              <a:gd name="adj" fmla="val 6874"/>
            </a:avLst>
          </a:prstGeom>
          <a:solidFill>
            <a:srgbClr val="FAF9F5"/>
          </a:solidFill>
          <a:ln/>
        </p:spPr>
      </p:sp>
      <p:pic>
        <p:nvPicPr>
          <p:cNvPr id="20" name="Image 3" descr="preencoded.png">    </p:cNvPr>
          <p:cNvPicPr>
            <a:picLocks noChangeAspect="1"/>
          </p:cNvPicPr>
          <p:nvPr/>
        </p:nvPicPr>
        <p:blipFill>
          <a:blip r:embed="rId4"/>
          <a:stretch>
            <a:fillRect/>
          </a:stretch>
        </p:blipFill>
        <p:spPr>
          <a:xfrm>
            <a:off x="5179457" y="6530102"/>
            <a:ext cx="4271367" cy="91440"/>
          </a:xfrm>
          <a:prstGeom prst="rect">
            <a:avLst/>
          </a:prstGeom>
        </p:spPr>
      </p:pic>
      <p:pic>
        <p:nvPicPr>
          <p:cNvPr id="21" name="Image 4" descr="preencoded.png">    </p:cNvPr>
          <p:cNvPicPr>
            <a:picLocks noChangeAspect="1"/>
          </p:cNvPicPr>
          <p:nvPr/>
        </p:nvPicPr>
        <p:blipFill>
          <a:blip r:embed="rId5"/>
          <a:stretch>
            <a:fillRect/>
          </a:stretch>
        </p:blipFill>
        <p:spPr>
          <a:xfrm>
            <a:off x="7042606" y="6280547"/>
            <a:ext cx="544949" cy="544949"/>
          </a:xfrm>
          <a:prstGeom prst="rect">
            <a:avLst/>
          </a:prstGeom>
        </p:spPr>
      </p:pic>
      <p:sp>
        <p:nvSpPr>
          <p:cNvPr id="22" name="Text 15"/>
          <p:cNvSpPr/>
          <p:nvPr/>
        </p:nvSpPr>
        <p:spPr>
          <a:xfrm>
            <a:off x="7206079" y="6416754"/>
            <a:ext cx="217884" cy="272415"/>
          </a:xfrm>
          <a:prstGeom prst="rect">
            <a:avLst/>
          </a:prstGeom>
          <a:noFill/>
          <a:ln/>
        </p:spPr>
        <p:txBody>
          <a:bodyPr wrap="none" lIns="0" tIns="0" rIns="0" bIns="0" rtlCol="0" anchor="t"/>
          <a:lstStyle/>
          <a:p>
            <a:pPr algn="l" indent="0" marL="0">
              <a:lnSpc>
                <a:spcPts val="2550"/>
              </a:lnSpc>
              <a:buNone/>
            </a:pPr>
            <a:r>
              <a:rPr lang="en-US" sz="1700" dirty="0">
                <a:solidFill>
                  <a:srgbClr val="000000"/>
                </a:solidFill>
                <a:latin typeface="Host Grotesk Medium" pitchFamily="34" charset="0"/>
                <a:ea typeface="Host Grotesk Medium" pitchFamily="34" charset="-122"/>
                <a:cs typeface="Host Grotesk Medium" pitchFamily="34" charset="-120"/>
              </a:rPr>
              <a:t>2</a:t>
            </a:r>
            <a:endParaRPr lang="en-US" sz="1700" dirty="0"/>
          </a:p>
        </p:txBody>
      </p:sp>
      <p:sp>
        <p:nvSpPr>
          <p:cNvPr id="23" name="Text 16"/>
          <p:cNvSpPr/>
          <p:nvPr/>
        </p:nvSpPr>
        <p:spPr>
          <a:xfrm>
            <a:off x="5383887" y="7007066"/>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Returning Customers</a:t>
            </a:r>
            <a:endParaRPr lang="en-US" sz="1750" dirty="0"/>
          </a:p>
        </p:txBody>
      </p:sp>
      <p:sp>
        <p:nvSpPr>
          <p:cNvPr id="24" name="Text 17"/>
          <p:cNvSpPr/>
          <p:nvPr/>
        </p:nvSpPr>
        <p:spPr>
          <a:xfrm>
            <a:off x="5383887" y="7399734"/>
            <a:ext cx="3862507" cy="545068"/>
          </a:xfrm>
          <a:prstGeom prst="rect">
            <a:avLst/>
          </a:prstGeom>
          <a:noFill/>
          <a:ln/>
        </p:spPr>
        <p:txBody>
          <a:bodyPr wrap="squar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701 customers showing repeat behavior—prime targets for loyalty programs</a:t>
            </a:r>
            <a:endParaRPr lang="en-US" sz="1400" dirty="0"/>
          </a:p>
        </p:txBody>
      </p:sp>
      <p:sp>
        <p:nvSpPr>
          <p:cNvPr id="25" name="Shape 18"/>
          <p:cNvSpPr/>
          <p:nvPr/>
        </p:nvSpPr>
        <p:spPr>
          <a:xfrm>
            <a:off x="9632394" y="6552962"/>
            <a:ext cx="4271367" cy="1596271"/>
          </a:xfrm>
          <a:prstGeom prst="roundRect">
            <a:avLst>
              <a:gd name="adj" fmla="val 6874"/>
            </a:avLst>
          </a:prstGeom>
          <a:solidFill>
            <a:srgbClr val="FAF9F5"/>
          </a:solidFill>
          <a:ln/>
        </p:spPr>
      </p:sp>
      <p:pic>
        <p:nvPicPr>
          <p:cNvPr id="26" name="Image 5" descr="preencoded.png">    </p:cNvPr>
          <p:cNvPicPr>
            <a:picLocks noChangeAspect="1"/>
          </p:cNvPicPr>
          <p:nvPr/>
        </p:nvPicPr>
        <p:blipFill>
          <a:blip r:embed="rId6"/>
          <a:stretch>
            <a:fillRect/>
          </a:stretch>
        </p:blipFill>
        <p:spPr>
          <a:xfrm>
            <a:off x="9632394" y="6530102"/>
            <a:ext cx="4271367" cy="91440"/>
          </a:xfrm>
          <a:prstGeom prst="rect">
            <a:avLst/>
          </a:prstGeom>
        </p:spPr>
      </p:pic>
      <p:pic>
        <p:nvPicPr>
          <p:cNvPr id="27" name="Image 6" descr="preencoded.png">    </p:cNvPr>
          <p:cNvPicPr>
            <a:picLocks noChangeAspect="1"/>
          </p:cNvPicPr>
          <p:nvPr/>
        </p:nvPicPr>
        <p:blipFill>
          <a:blip r:embed="rId7"/>
          <a:stretch>
            <a:fillRect/>
          </a:stretch>
        </p:blipFill>
        <p:spPr>
          <a:xfrm>
            <a:off x="11495544" y="6280547"/>
            <a:ext cx="544949" cy="544949"/>
          </a:xfrm>
          <a:prstGeom prst="rect">
            <a:avLst/>
          </a:prstGeom>
        </p:spPr>
      </p:pic>
      <p:sp>
        <p:nvSpPr>
          <p:cNvPr id="28" name="Text 19"/>
          <p:cNvSpPr/>
          <p:nvPr/>
        </p:nvSpPr>
        <p:spPr>
          <a:xfrm>
            <a:off x="11659017" y="6416754"/>
            <a:ext cx="217884" cy="272415"/>
          </a:xfrm>
          <a:prstGeom prst="rect">
            <a:avLst/>
          </a:prstGeom>
          <a:noFill/>
          <a:ln/>
        </p:spPr>
        <p:txBody>
          <a:bodyPr wrap="none" lIns="0" tIns="0" rIns="0" bIns="0" rtlCol="0" anchor="t"/>
          <a:lstStyle/>
          <a:p>
            <a:pPr algn="l" indent="0" marL="0">
              <a:lnSpc>
                <a:spcPts val="2550"/>
              </a:lnSpc>
              <a:buNone/>
            </a:pPr>
            <a:r>
              <a:rPr lang="en-US" sz="1700" dirty="0">
                <a:solidFill>
                  <a:srgbClr val="000000"/>
                </a:solidFill>
                <a:latin typeface="Host Grotesk Medium" pitchFamily="34" charset="0"/>
                <a:ea typeface="Host Grotesk Medium" pitchFamily="34" charset="-122"/>
                <a:cs typeface="Host Grotesk Medium" pitchFamily="34" charset="-120"/>
              </a:rPr>
              <a:t>3</a:t>
            </a:r>
            <a:endParaRPr lang="en-US" sz="1700" dirty="0"/>
          </a:p>
        </p:txBody>
      </p:sp>
      <p:sp>
        <p:nvSpPr>
          <p:cNvPr id="29" name="Text 20"/>
          <p:cNvSpPr/>
          <p:nvPr/>
        </p:nvSpPr>
        <p:spPr>
          <a:xfrm>
            <a:off x="9836825" y="7007066"/>
            <a:ext cx="2270641" cy="283726"/>
          </a:xfrm>
          <a:prstGeom prst="rect">
            <a:avLst/>
          </a:prstGeom>
          <a:noFill/>
          <a:ln/>
        </p:spPr>
        <p:txBody>
          <a:bodyPr wrap="none" lIns="0" tIns="0" rIns="0" bIns="0" rtlCol="0" anchor="t"/>
          <a:lstStyle/>
          <a:p>
            <a:pPr algn="l" indent="0" marL="0">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New Customers</a:t>
            </a:r>
            <a:endParaRPr lang="en-US" sz="1750" dirty="0"/>
          </a:p>
        </p:txBody>
      </p:sp>
      <p:sp>
        <p:nvSpPr>
          <p:cNvPr id="30" name="Text 21"/>
          <p:cNvSpPr/>
          <p:nvPr/>
        </p:nvSpPr>
        <p:spPr>
          <a:xfrm>
            <a:off x="9836825" y="7399734"/>
            <a:ext cx="3862507" cy="545068"/>
          </a:xfrm>
          <a:prstGeom prst="rect">
            <a:avLst/>
          </a:prstGeom>
          <a:noFill/>
          <a:ln/>
        </p:spPr>
        <p:txBody>
          <a:bodyPr wrap="square" lIns="0" tIns="0" rIns="0" bIns="0" rtlCol="0" anchor="t"/>
          <a:lstStyle/>
          <a:p>
            <a:pPr algn="l" indent="0" marL="0">
              <a:lnSpc>
                <a:spcPts val="2100"/>
              </a:lnSpc>
              <a:buNone/>
            </a:pPr>
            <a:r>
              <a:rPr lang="en-US" sz="1400" dirty="0">
                <a:solidFill>
                  <a:srgbClr val="384653"/>
                </a:solidFill>
                <a:latin typeface="Roboto" pitchFamily="34" charset="0"/>
                <a:ea typeface="Roboto" pitchFamily="34" charset="-122"/>
                <a:cs typeface="Roboto" pitchFamily="34" charset="-120"/>
              </a:rPr>
              <a:t>83 first-time buyers requiring engagement strategies to drive retention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63786"/>
            <a:ext cx="6443901" cy="620078"/>
          </a:xfrm>
          <a:prstGeom prst="rect">
            <a:avLst/>
          </a:prstGeom>
          <a:noFill/>
          <a:ln/>
        </p:spPr>
        <p:txBody>
          <a:bodyPr wrap="none" lIns="0" tIns="0" rIns="0" bIns="0" rtlCol="0" anchor="t"/>
          <a:lstStyle/>
          <a:p>
            <a:pPr algn="l" indent="0" marL="0">
              <a:lnSpc>
                <a:spcPts val="4850"/>
              </a:lnSpc>
              <a:buNone/>
            </a:pPr>
            <a:r>
              <a:rPr lang="en-US" sz="3900" dirty="0">
                <a:solidFill>
                  <a:srgbClr val="2E3C4E"/>
                </a:solidFill>
                <a:latin typeface="Host Grotesk Medium" pitchFamily="34" charset="0"/>
                <a:ea typeface="Host Grotesk Medium" pitchFamily="34" charset="-122"/>
                <a:cs typeface="Host Grotesk Medium" pitchFamily="34" charset="-120"/>
              </a:rPr>
              <a:t>Strategic Recommendations</a:t>
            </a:r>
            <a:endParaRPr lang="en-US" sz="3900" dirty="0"/>
          </a:p>
        </p:txBody>
      </p:sp>
      <p:pic>
        <p:nvPicPr>
          <p:cNvPr id="3" name="Image 0" descr="preencoded.png">    </p:cNvPr>
          <p:cNvPicPr>
            <a:picLocks noChangeAspect="1"/>
          </p:cNvPicPr>
          <p:nvPr/>
        </p:nvPicPr>
        <p:blipFill>
          <a:blip r:embed="rId1"/>
          <a:stretch>
            <a:fillRect/>
          </a:stretch>
        </p:blipFill>
        <p:spPr>
          <a:xfrm>
            <a:off x="793790" y="1780699"/>
            <a:ext cx="992267" cy="1421249"/>
          </a:xfrm>
          <a:prstGeom prst="rect">
            <a:avLst/>
          </a:prstGeom>
        </p:spPr>
      </p:pic>
      <p:sp>
        <p:nvSpPr>
          <p:cNvPr id="4" name="Text 1"/>
          <p:cNvSpPr/>
          <p:nvPr/>
        </p:nvSpPr>
        <p:spPr>
          <a:xfrm>
            <a:off x="1984415" y="1979057"/>
            <a:ext cx="3222427"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Boost Subscription Adoption</a:t>
            </a:r>
            <a:endParaRPr lang="en-US" sz="1950" dirty="0"/>
          </a:p>
        </p:txBody>
      </p:sp>
      <p:sp>
        <p:nvSpPr>
          <p:cNvPr id="5" name="Text 2"/>
          <p:cNvSpPr/>
          <p:nvPr/>
        </p:nvSpPr>
        <p:spPr>
          <a:xfrm>
            <a:off x="1984415" y="2408277"/>
            <a:ext cx="1185219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With only 27% of customers subscribed, promote exclusive benefits and rewards to convert the 2,518 repeat buyers who aren't yet subscribers. Subscribers show similar spending patterns but offer predictable revenue.</a:t>
            </a:r>
            <a:endParaRPr lang="en-US" sz="1550" dirty="0"/>
          </a:p>
        </p:txBody>
      </p:sp>
      <p:pic>
        <p:nvPicPr>
          <p:cNvPr id="6" name="Image 1" descr="preencoded.png">    </p:cNvPr>
          <p:cNvPicPr>
            <a:picLocks noChangeAspect="1"/>
          </p:cNvPicPr>
          <p:nvPr/>
        </p:nvPicPr>
        <p:blipFill>
          <a:blip r:embed="rId2"/>
          <a:stretch>
            <a:fillRect/>
          </a:stretch>
        </p:blipFill>
        <p:spPr>
          <a:xfrm>
            <a:off x="793790" y="3201948"/>
            <a:ext cx="992267" cy="1421249"/>
          </a:xfrm>
          <a:prstGeom prst="rect">
            <a:avLst/>
          </a:prstGeom>
        </p:spPr>
      </p:pic>
      <p:sp>
        <p:nvSpPr>
          <p:cNvPr id="7" name="Text 3"/>
          <p:cNvSpPr/>
          <p:nvPr/>
        </p:nvSpPr>
        <p:spPr>
          <a:xfrm>
            <a:off x="1984415" y="3400306"/>
            <a:ext cx="4448770"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Implement Customer Loyalty Programs</a:t>
            </a:r>
            <a:endParaRPr lang="en-US" sz="1950" dirty="0"/>
          </a:p>
        </p:txBody>
      </p:sp>
      <p:sp>
        <p:nvSpPr>
          <p:cNvPr id="8" name="Text 4"/>
          <p:cNvSpPr/>
          <p:nvPr/>
        </p:nvSpPr>
        <p:spPr>
          <a:xfrm>
            <a:off x="1984415" y="3829526"/>
            <a:ext cx="1185219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Reward repeat buyers to accelerate their journey into the Loyal segment. Focus on the 701 Returning customers with targeted incentives and personalized experiences.</a:t>
            </a:r>
            <a:endParaRPr lang="en-US" sz="1550" dirty="0"/>
          </a:p>
        </p:txBody>
      </p:sp>
      <p:pic>
        <p:nvPicPr>
          <p:cNvPr id="9" name="Image 2" descr="preencoded.png">    </p:cNvPr>
          <p:cNvPicPr>
            <a:picLocks noChangeAspect="1"/>
          </p:cNvPicPr>
          <p:nvPr/>
        </p:nvPicPr>
        <p:blipFill>
          <a:blip r:embed="rId3"/>
          <a:stretch>
            <a:fillRect/>
          </a:stretch>
        </p:blipFill>
        <p:spPr>
          <a:xfrm>
            <a:off x="793790" y="4623197"/>
            <a:ext cx="992267" cy="1421249"/>
          </a:xfrm>
          <a:prstGeom prst="rect">
            <a:avLst/>
          </a:prstGeom>
        </p:spPr>
      </p:pic>
      <p:sp>
        <p:nvSpPr>
          <p:cNvPr id="10" name="Text 5"/>
          <p:cNvSpPr/>
          <p:nvPr/>
        </p:nvSpPr>
        <p:spPr>
          <a:xfrm>
            <a:off x="1984415" y="4821555"/>
            <a:ext cx="3112770"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Optimize Discount Strategy</a:t>
            </a:r>
            <a:endParaRPr lang="en-US" sz="1950" dirty="0"/>
          </a:p>
        </p:txBody>
      </p:sp>
      <p:sp>
        <p:nvSpPr>
          <p:cNvPr id="11" name="Text 6"/>
          <p:cNvSpPr/>
          <p:nvPr/>
        </p:nvSpPr>
        <p:spPr>
          <a:xfrm>
            <a:off x="1984415" y="5250775"/>
            <a:ext cx="1185219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839 customers used discounts while spending above average. Review discount policies to balance sales growth with margin protection—some products show 50% discount rates.</a:t>
            </a:r>
            <a:endParaRPr lang="en-US" sz="1550" dirty="0"/>
          </a:p>
        </p:txBody>
      </p:sp>
      <p:pic>
        <p:nvPicPr>
          <p:cNvPr id="12" name="Image 3" descr="preencoded.png">    </p:cNvPr>
          <p:cNvPicPr>
            <a:picLocks noChangeAspect="1"/>
          </p:cNvPicPr>
          <p:nvPr/>
        </p:nvPicPr>
        <p:blipFill>
          <a:blip r:embed="rId4"/>
          <a:stretch>
            <a:fillRect/>
          </a:stretch>
        </p:blipFill>
        <p:spPr>
          <a:xfrm>
            <a:off x="793790" y="6044446"/>
            <a:ext cx="992267" cy="1421249"/>
          </a:xfrm>
          <a:prstGeom prst="rect">
            <a:avLst/>
          </a:prstGeom>
        </p:spPr>
      </p:pic>
      <p:sp>
        <p:nvSpPr>
          <p:cNvPr id="13" name="Text 7"/>
          <p:cNvSpPr/>
          <p:nvPr/>
        </p:nvSpPr>
        <p:spPr>
          <a:xfrm>
            <a:off x="1984415" y="6242804"/>
            <a:ext cx="3576042" cy="310158"/>
          </a:xfrm>
          <a:prstGeom prst="rect">
            <a:avLst/>
          </a:prstGeom>
          <a:noFill/>
          <a:ln/>
        </p:spPr>
        <p:txBody>
          <a:bodyPr wrap="none" lIns="0" tIns="0" rIns="0" bIns="0" rtlCol="0" anchor="t"/>
          <a:lstStyle/>
          <a:p>
            <a:pPr algn="l" indent="0" marL="0">
              <a:lnSpc>
                <a:spcPts val="2400"/>
              </a:lnSpc>
              <a:buNone/>
            </a:pPr>
            <a:r>
              <a:rPr lang="en-US" sz="1950" dirty="0">
                <a:solidFill>
                  <a:srgbClr val="384653"/>
                </a:solidFill>
                <a:latin typeface="Host Grotesk Medium" pitchFamily="34" charset="0"/>
                <a:ea typeface="Host Grotesk Medium" pitchFamily="34" charset="-122"/>
                <a:cs typeface="Host Grotesk Medium" pitchFamily="34" charset="-120"/>
              </a:rPr>
              <a:t>Targeted Marketing Campaigns</a:t>
            </a:r>
            <a:endParaRPr lang="en-US" sz="1950" dirty="0"/>
          </a:p>
        </p:txBody>
      </p:sp>
      <p:sp>
        <p:nvSpPr>
          <p:cNvPr id="14" name="Text 8"/>
          <p:cNvSpPr/>
          <p:nvPr/>
        </p:nvSpPr>
        <p:spPr>
          <a:xfrm>
            <a:off x="1984415" y="6672024"/>
            <a:ext cx="11852196" cy="595313"/>
          </a:xfrm>
          <a:prstGeom prst="rect">
            <a:avLst/>
          </a:prstGeom>
          <a:noFill/>
          <a:ln/>
        </p:spPr>
        <p:txBody>
          <a:bodyPr wrap="square" lIns="0" tIns="0" rIns="0" bIns="0" rtlCol="0" anchor="t"/>
          <a:lstStyle/>
          <a:p>
            <a:pPr algn="l" indent="0" marL="0">
              <a:lnSpc>
                <a:spcPts val="2300"/>
              </a:lnSpc>
              <a:buNone/>
            </a:pPr>
            <a:r>
              <a:rPr lang="en-US" sz="1550" dirty="0">
                <a:solidFill>
                  <a:srgbClr val="384653"/>
                </a:solidFill>
                <a:latin typeface="Roboto" pitchFamily="34" charset="0"/>
                <a:ea typeface="Roboto" pitchFamily="34" charset="-122"/>
                <a:cs typeface="Roboto" pitchFamily="34" charset="-120"/>
              </a:rPr>
              <a:t>Focus efforts on Young Adults (highest revenue at $62,143) and express-shipping users (higher average spend). Highlight top-rated products like Gloves (3.86 rating) and Sandals (3.84 rating) in campaigns.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2025-12-29T23:56:14Z</dcterms:created>
  <dcterms:modified xsi:type="dcterms:W3CDTF">2025-12-29T23:56:14Z</dcterms:modified>
</cp:coreProperties>
</file>